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57" r:id="rId4"/>
    <p:sldId id="258" r:id="rId5"/>
    <p:sldId id="284" r:id="rId6"/>
    <p:sldId id="27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5" r:id="rId24"/>
    <p:sldId id="287" r:id="rId25"/>
    <p:sldId id="286" r:id="rId26"/>
    <p:sldId id="282" r:id="rId2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3316-32AA-48E6-91CE-6D3E27FD3CF7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National Hydrology Project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Framework for Monitoring and Evaluation (M&amp;E)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2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4630"/>
              </p:ext>
            </p:extLst>
          </p:nvPr>
        </p:nvGraphicFramePr>
        <p:xfrm>
          <a:off x="76200" y="472440"/>
          <a:ext cx="8991600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3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Facilities established or upgraded for automated data collection, collation and processing at state and national levels 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3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water data centres established and operating as designed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3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state or national data centres constructed or upgraded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items of information technology equipment installed and operational [broken down between: computers; servers; and VC facilities]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years of historical data per station digitized (measured in ‘station years’ and in gigabytes) 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hydrologic instrumentation facility operational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water quality laboratories operational [broken down between: (a) Level 1; (b) Level 2; and (c) Level 2+ </a:t>
                      </a: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2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between ‘upgraded’ and ‘new’.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2455"/>
              </p:ext>
            </p:extLst>
          </p:nvPr>
        </p:nvGraphicFramePr>
        <p:xfrm>
          <a:off x="76200" y="1524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A2. Establishment of State and National Water Data Centres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74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48726"/>
              </p:ext>
            </p:extLst>
          </p:nvPr>
        </p:nvGraphicFramePr>
        <p:xfrm>
          <a:off x="152400" y="1600200"/>
          <a:ext cx="8763000" cy="3655060"/>
        </p:xfrm>
        <a:graphic>
          <a:graphicData uri="http://schemas.openxmlformats.org/drawingml/2006/table">
            <a:tbl>
              <a:tblPr firstRow="1" firstCol="1" bandRow="1"/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COMPONENT B. Water Resources Information Systems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u="sng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Strengthened communication and exchange of information amongst states, central government and other stakeholders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states with water resources information systems (WRIS) integrated with India-WRIS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2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26097"/>
              </p:ext>
            </p:extLst>
          </p:nvPr>
        </p:nvGraphicFramePr>
        <p:xfrm>
          <a:off x="76200" y="533400"/>
          <a:ext cx="8991600" cy="621792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Web-based information systems developed or strengthened at central, regional, river basin and state levels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India-WRIS and regional, river basin and state level WRIS operating as designed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centres using standardized hydrological data acquisition and processing software and integrated with national: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just">
                        <a:buFont typeface="Courier New" panose="02070309020205020404" pitchFamily="49" charset="0"/>
                        <a:buChar char="o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e-SWIS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just">
                        <a:buFont typeface="Courier New" panose="02070309020205020404" pitchFamily="49" charset="0"/>
                        <a:buChar char="o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e-GEMS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just">
                        <a:buFont typeface="Courier New" panose="02070309020205020404" pitchFamily="49" charset="0"/>
                        <a:buChar char="o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e-WQIS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centres having agreed protocols and MoUs for data sharing and that are implementing them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centres accessing local and distributed (cloud) data storage operational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56853"/>
              </p:ext>
            </p:extLst>
          </p:nvPr>
        </p:nvGraphicFramePr>
        <p:xfrm>
          <a:off x="76200" y="762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B1. Web-based Water Resource Information Systems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9589"/>
              </p:ext>
            </p:extLst>
          </p:nvPr>
        </p:nvGraphicFramePr>
        <p:xfrm>
          <a:off x="76200" y="670560"/>
          <a:ext cx="8991600" cy="536448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Knowledge products and inter-active products and services developed and available through portals and other media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online national water applications available and used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2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 (</a:t>
                      </a:r>
                      <a:r>
                        <a:rPr lang="en-GB" sz="2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broken down between central, regional, river basin and state levels)</a:t>
                      </a: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information products on-line (including: high-resolution topographic surveys, earth observation products, ensemble forecast products, web-based analytical tools)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registered users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times viewed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times downloaded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Volume of data downloaded (in gigabytes)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3304"/>
              </p:ext>
            </p:extLst>
          </p:nvPr>
        </p:nvGraphicFramePr>
        <p:xfrm>
          <a:off x="76200" y="21336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B2. Water Resources Information Products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9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74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6257"/>
              </p:ext>
            </p:extLst>
          </p:nvPr>
        </p:nvGraphicFramePr>
        <p:xfrm>
          <a:off x="152400" y="1600200"/>
          <a:ext cx="8763000" cy="3168650"/>
        </p:xfrm>
        <a:graphic>
          <a:graphicData uri="http://schemas.openxmlformats.org/drawingml/2006/table">
            <a:tbl>
              <a:tblPr firstRow="1" firstCol="1" bandRow="1"/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Water Resources Operation and Planning Systems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u="sng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Water information and tools are used to improve water resources allocation and management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states with water resources assessments and streamflow forecasting systems operational </a:t>
                      </a:r>
                    </a:p>
                    <a:p>
                      <a:pPr algn="just"/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3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85060"/>
              </p:ext>
            </p:extLst>
          </p:nvPr>
        </p:nvGraphicFramePr>
        <p:xfrm>
          <a:off x="76200" y="1219200"/>
          <a:ext cx="89916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03860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Water resources assessments developed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river basin models (with dynamic water resource assessments) developed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Centralized modelling framework integrated into India-NWRIS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knowledge products based on water accounting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25465"/>
              </p:ext>
            </p:extLst>
          </p:nvPr>
        </p:nvGraphicFramePr>
        <p:xfrm>
          <a:off x="76200" y="7620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C1. River Basin Modelling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8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83075"/>
              </p:ext>
            </p:extLst>
          </p:nvPr>
        </p:nvGraphicFramePr>
        <p:xfrm>
          <a:off x="76200" y="960120"/>
          <a:ext cx="8991600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Models and DSS for streamflow forecasting are developed and in use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streamflow forecasting stations with improved lead time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sub-basins with flood risk mapping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Note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24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the economic analysis, M&amp;E will also track changes in reservoir operations and their impact on: (1) averting floods; and (2) reservoir levels and changes in availability of water for downstream use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29387"/>
              </p:ext>
            </p:extLst>
          </p:nvPr>
        </p:nvGraphicFramePr>
        <p:xfrm>
          <a:off x="76200" y="50292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C2. Streamflow Forecasting and Reservoir Operations Systems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6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36860"/>
              </p:ext>
            </p:extLst>
          </p:nvPr>
        </p:nvGraphicFramePr>
        <p:xfrm>
          <a:off x="76200" y="960120"/>
          <a:ext cx="8991600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l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Irrigation performance monitoring and planning are strengthened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and area of irrigation schemes performance benchmarked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agencies using the tools developed for planning and design</a:t>
                      </a:r>
                    </a:p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lang="en-GB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WUAs and members supported in community-based water monitoring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416960"/>
              </p:ext>
            </p:extLst>
          </p:nvPr>
        </p:nvGraphicFramePr>
        <p:xfrm>
          <a:off x="76200" y="50292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C3. Irrigation Design and Operation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23227"/>
              </p:ext>
            </p:extLst>
          </p:nvPr>
        </p:nvGraphicFramePr>
        <p:xfrm>
          <a:off x="76200" y="1417320"/>
          <a:ext cx="8991600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345948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Critical water resources knowledge gaps are filled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studies and analytical tools published and disseminated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events to disseminate and discuss the studies and analytical tools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endParaRPr lang="en-GB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reservoir sedimentation data assessments published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endParaRPr lang="en-GB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etc. 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74614"/>
              </p:ext>
            </p:extLst>
          </p:nvPr>
        </p:nvGraphicFramePr>
        <p:xfrm>
          <a:off x="76200" y="96012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C4. Purpose-Driven Studies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5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74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277549"/>
              </p:ext>
            </p:extLst>
          </p:nvPr>
        </p:nvGraphicFramePr>
        <p:xfrm>
          <a:off x="152400" y="1600200"/>
          <a:ext cx="8763000" cy="3473450"/>
        </p:xfrm>
        <a:graphic>
          <a:graphicData uri="http://schemas.openxmlformats.org/drawingml/2006/table">
            <a:tbl>
              <a:tblPr firstRow="1" firstCol="1" bandRow="1"/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 Institutional Capacity Enhancement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b="1" u="sng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Technical capacity for water resources planning and management is built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Outcome indicator</a:t>
                      </a:r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water resource management institutions with at least 50% of staff in relevant divisions trained in water</a:t>
                      </a:r>
                      <a:r>
                        <a:rPr lang="en-GB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resources management tools</a:t>
                      </a:r>
                      <a:endParaRPr lang="en-GB" sz="2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09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Why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905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Help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managers at all levels track results, implementation progress and agency performance and so make improvements and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corrections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Show achievements and emerging issues to managers, decision makers and supervisors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Demonstrate the value of the project to politicians and the general public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18784"/>
              </p:ext>
            </p:extLst>
          </p:nvPr>
        </p:nvGraphicFramePr>
        <p:xfrm>
          <a:off x="76200" y="1143000"/>
          <a:ext cx="8991600" cy="464820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Water resources knowledge centres are developed and operational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existing centres developed and new centres operational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National water resources knowledge centre operational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sub-national centres operational at basin/regional level or state level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49092"/>
              </p:ext>
            </p:extLst>
          </p:nvPr>
        </p:nvGraphicFramePr>
        <p:xfrm>
          <a:off x="76200" y="6858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D1. Water Resources Knowledge Centres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4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29526"/>
              </p:ext>
            </p:extLst>
          </p:nvPr>
        </p:nvGraphicFramePr>
        <p:xfrm>
          <a:off x="76200" y="838200"/>
          <a:ext cx="8991600" cy="585216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Training is delivered and networking and knowledge exchange are facilitated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persons trained, broken into 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short term (&lt; 1 month); medium term (1-6 months); long term (&gt; 6 months)</a:t>
                      </a:r>
                    </a:p>
                    <a:p>
                      <a:pPr algn="just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Implementing Agency training needs assessments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Implementing agency training programs completed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water management courses (national, sub-national level)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customized longer term formal training programs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broad-based post-graduate courses in WRM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courses with international institutions (sandwich courses, short courses)</a:t>
                      </a:r>
                    </a:p>
                    <a:p>
                      <a:pPr marL="342900" lvl="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virtual/web-based training courses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82337"/>
              </p:ext>
            </p:extLst>
          </p:nvPr>
        </p:nvGraphicFramePr>
        <p:xfrm>
          <a:off x="76200" y="3810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D2. Professional Development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6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74430"/>
              </p:ext>
            </p:extLst>
          </p:nvPr>
        </p:nvGraphicFramePr>
        <p:xfrm>
          <a:off x="76200" y="838200"/>
          <a:ext cx="8991600" cy="5242560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algn="l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Project activities are managed and facilitated efficiently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Number of Implementing Agencies (IAs) achieving benchmark performance levels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0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 output indicators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Technical assistance team (TMC) is in place and delivering according to ToR (YES/NO)</a:t>
                      </a: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states satisfied with services of TMC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Project procurement is on schedule (% lag, by IA)</a:t>
                      </a: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Disbursement rates are on target (% lag, by IA)</a:t>
                      </a: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IAs submitting Utilization Certificates on time (% lag, by IA) 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Unqualified audit reports (number and %)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 reports and M&amp;E reports complete and timely (number and %)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33445"/>
              </p:ext>
            </p:extLst>
          </p:nvPr>
        </p:nvGraphicFramePr>
        <p:xfrm>
          <a:off x="76200" y="3810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D3. Project Management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2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on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Refine the definition of outcomes and outputs and the indicators</a:t>
            </a:r>
          </a:p>
          <a:p>
            <a:r>
              <a:rPr lang="en-GB" dirty="0" smtClean="0"/>
              <a:t>Match the indicators with what is available from the MIS</a:t>
            </a:r>
          </a:p>
          <a:p>
            <a:r>
              <a:rPr lang="en-GB" dirty="0" smtClean="0"/>
              <a:t>Collect the info on baseline and targets</a:t>
            </a:r>
          </a:p>
          <a:p>
            <a:r>
              <a:rPr lang="en-GB" dirty="0" smtClean="0"/>
              <a:t>….with priority to agreeing the PDO and lead indicators for outcome and output levels</a:t>
            </a:r>
          </a:p>
          <a:p>
            <a:r>
              <a:rPr lang="en-GB" dirty="0" smtClean="0"/>
              <a:t>….and to setting baseline and targets at that level</a:t>
            </a:r>
          </a:p>
          <a:p>
            <a:r>
              <a:rPr lang="en-GB" dirty="0" smtClean="0"/>
              <a:t>Write ToR for TMC support to M&amp;E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7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baseline and targets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736732"/>
              </p:ext>
            </p:extLst>
          </p:nvPr>
        </p:nvGraphicFramePr>
        <p:xfrm>
          <a:off x="609600" y="1676400"/>
          <a:ext cx="8077200" cy="5199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5234"/>
                <a:gridCol w="1706971"/>
                <a:gridCol w="1934995"/>
              </a:tblGrid>
              <a:tr h="318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Lead Indicator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Baseline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Target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operational </a:t>
                      </a:r>
                      <a:r>
                        <a:rPr lang="en-GB" sz="1600" dirty="0" err="1">
                          <a:effectLst/>
                        </a:rPr>
                        <a:t>Hydromet</a:t>
                      </a:r>
                      <a:r>
                        <a:rPr lang="en-GB" sz="1600" dirty="0">
                          <a:effectLst/>
                        </a:rPr>
                        <a:t> stations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 of data that are </a:t>
                      </a:r>
                      <a:r>
                        <a:rPr lang="en-GB" sz="1600" dirty="0" smtClean="0">
                          <a:effectLst/>
                        </a:rPr>
                        <a:t>digitized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% of </a:t>
                      </a:r>
                      <a:r>
                        <a:rPr lang="en-GB" sz="1600" dirty="0" err="1" smtClean="0">
                          <a:effectLst/>
                        </a:rPr>
                        <a:t>Hydromet</a:t>
                      </a:r>
                      <a:r>
                        <a:rPr lang="en-GB" sz="1600" dirty="0" smtClean="0">
                          <a:effectLst/>
                        </a:rPr>
                        <a:t> stations </a:t>
                      </a:r>
                      <a:r>
                        <a:rPr lang="en-GB" sz="1600" dirty="0">
                          <a:effectLst/>
                        </a:rPr>
                        <a:t>integrated with on-line state and central databases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water resource management institutions conducting water resource assessments as standard practice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states with water resources information systems (WRIS) integrated with India-WRIS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states with water resources assessments and streamflow forecasting systems operational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4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Number of water resource management institutions with at least 50% of staff in relevant divisions trained in river basin modelling or flood forecasting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99825" y="0"/>
            <a:ext cx="115617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3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also evaluate impacts?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909510"/>
              </p:ext>
            </p:extLst>
          </p:nvPr>
        </p:nvGraphicFramePr>
        <p:xfrm>
          <a:off x="793115" y="1752600"/>
          <a:ext cx="7557770" cy="4936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265"/>
                <a:gridCol w="5310505"/>
              </a:tblGrid>
              <a:tr h="353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Benefit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Data required for impact analysis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92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Reduced flooding damages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Past data on flow levels/releases and the corresponding flood losses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Data on flow levels and releases for each reservoir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Data on actual losses from floods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Increased hydropower generation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Estimates of the additional water that is available as a result of change in reservoir operations and </a:t>
                      </a:r>
                      <a:r>
                        <a:rPr lang="en-GB" sz="1600" u="none" dirty="0">
                          <a:effectLst/>
                        </a:rPr>
                        <a:t>the additional hydroelectricity generated as a result of this additional water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u="none" dirty="0">
                          <a:effectLst/>
                        </a:rPr>
                        <a:t>Data on price at which this electricity is supplied.</a:t>
                      </a:r>
                      <a:endParaRPr lang="en-GB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Increased drinking or industrial water supplies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Estimates of the additional water that is available as a result of change in reservoir operations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allocation of this additional water for domestic or industrial uses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Shadow price of water for domestic or industrial purposes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2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Increased supplies for irrigation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Estimates of the additional water that is available as a result of change in reservoir operations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allocation of this additional water for agricultural uses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Shadow price of water for agricultural purposes to be used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4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NHP M&amp;E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Thank you very much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26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09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four track results-based M&amp;E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for NHP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6002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results-based monitoring and evaluation system to: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progress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against the PIP and the agreed annual work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and budgets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against the agreed project results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the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each IA and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state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based on progress towards the agreed results and on implementation progress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 three major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assessments of project performance, results and emerging impacts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M&amp;E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staffing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200" y="1295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Cell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the National PMU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Focal Points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each central and state PMU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Support will be provided by the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TMC </a:t>
            </a:r>
            <a:r>
              <a:rPr lang="en-US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team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6670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Preparing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M&amp;E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set-up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276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strategy and plan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work plan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 the first three years of implementation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8006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Based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available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data direct from MIS wherever possible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Web-based and available via mobile devices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Regular summaries each six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months, annual M&amp;E reports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Used by IAs, decision makers, supervisors, other stakeholders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will also be a basis for learning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426273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Operating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using the M&amp;E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143000"/>
            <a:ext cx="8839200" cy="4361542"/>
            <a:chOff x="210153" y="435429"/>
            <a:chExt cx="11902021" cy="5929085"/>
          </a:xfrm>
        </p:grpSpPr>
        <p:sp>
          <p:nvSpPr>
            <p:cNvPr id="3" name="Rounded Rectangle 2"/>
            <p:cNvSpPr/>
            <p:nvPr/>
          </p:nvSpPr>
          <p:spPr>
            <a:xfrm>
              <a:off x="4178683" y="435429"/>
              <a:ext cx="3837904" cy="7469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</a:rPr>
                <a:t>NHP</a:t>
              </a:r>
              <a:endParaRPr lang="en-GB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0153" y="1865082"/>
              <a:ext cx="2300818" cy="7469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AutoNum type="alphaUcPeriod"/>
              </a:pPr>
              <a:r>
                <a:rPr lang="en-GB" sz="1100" b="1" dirty="0" smtClean="0">
                  <a:solidFill>
                    <a:schemeClr val="tx1"/>
                  </a:solidFill>
                </a:rPr>
                <a:t>Water Resources Data Systems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728379" y="1865080"/>
              <a:ext cx="2300818" cy="7469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 smtClean="0">
                  <a:solidFill>
                    <a:schemeClr val="tx1"/>
                  </a:solidFill>
                </a:rPr>
                <a:t>B. Water Resources Information Systems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15769" y="1842284"/>
              <a:ext cx="2300818" cy="7469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 smtClean="0">
                  <a:solidFill>
                    <a:schemeClr val="tx1"/>
                  </a:solidFill>
                </a:rPr>
                <a:t>C. Water Resources Operation and Planning Systems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256339" y="1865080"/>
              <a:ext cx="2300818" cy="7469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 smtClean="0">
                  <a:solidFill>
                    <a:schemeClr val="tx1"/>
                  </a:solidFill>
                </a:rPr>
                <a:t>D. Institutional Capacity Enhancement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9640" y="3367310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A1. Water Resources Data Acquisition Network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9640" y="5014683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A2. State and National Water Data Centers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953356" y="3331025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B1. Web-based Water Resources Information Systems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53356" y="4978398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B2. Water Resources Information Products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239369" y="3280225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C1. River Basin Modeling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239369" y="4927598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050" dirty="0" smtClean="0">
                <a:solidFill>
                  <a:schemeClr val="tx1"/>
                </a:solidFill>
              </a:endParaRPr>
            </a:p>
            <a:p>
              <a:r>
                <a:rPr lang="en-GB" sz="1050" dirty="0" smtClean="0">
                  <a:solidFill>
                    <a:schemeClr val="tx1"/>
                  </a:solidFill>
                </a:rPr>
                <a:t>C2. Streamflow Forecasting and Reservoir Operation Systems</a:t>
              </a:r>
            </a:p>
            <a:p>
              <a:r>
                <a:rPr lang="en-GB" sz="1050" dirty="0" smtClean="0">
                  <a:solidFill>
                    <a:schemeClr val="tx1"/>
                  </a:solidFill>
                </a:rPr>
                <a:t>.  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944795" y="3258454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C3. Irrigation Design and Operation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944795" y="4905827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C4. Purpose-Driven Studies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817130" y="3287481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D1. Water Resources Knowledge Centers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9727747" y="4934855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D3. Project Management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0522556" y="3265710"/>
              <a:ext cx="1589618" cy="13498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 smtClean="0">
                  <a:solidFill>
                    <a:schemeClr val="tx1"/>
                  </a:solidFill>
                </a:rPr>
                <a:t>D2. Professional Development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244449" y="1479946"/>
              <a:ext cx="91622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" idx="2"/>
            </p:cNvCxnSpPr>
            <p:nvPr/>
          </p:nvCxnSpPr>
          <p:spPr>
            <a:xfrm>
              <a:off x="6097635" y="1182404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238827" y="1479946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62129" y="1490575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36262" y="1479945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406748" y="1490574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611939" y="2924117"/>
              <a:ext cx="18216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0399496" y="2612055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611949" y="2924117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1433629" y="2924116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932565" y="2916861"/>
              <a:ext cx="18216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720122" y="2604799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932575" y="2916861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754255" y="2916860"/>
              <a:ext cx="0" cy="29805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773724" y="2619313"/>
              <a:ext cx="0" cy="6681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197435" y="2641085"/>
              <a:ext cx="0" cy="6681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45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M&amp;E at three levels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At the level of the </a:t>
            </a:r>
            <a:r>
              <a:rPr lang="en-GB" sz="2400" u="sng" dirty="0" smtClean="0"/>
              <a:t>project as a whole</a:t>
            </a:r>
            <a:r>
              <a:rPr lang="en-GB" sz="2400" dirty="0" smtClean="0"/>
              <a:t>, we measure how far we have achieved the overall </a:t>
            </a:r>
            <a:r>
              <a:rPr lang="en-GB" sz="2400" b="1" dirty="0" smtClean="0"/>
              <a:t>PROJECT DEVELOPMENT OBJECTIVE</a:t>
            </a:r>
          </a:p>
          <a:p>
            <a:r>
              <a:rPr lang="en-GB" sz="2400" dirty="0" smtClean="0"/>
              <a:t>At the level of each of the </a:t>
            </a:r>
            <a:r>
              <a:rPr lang="en-GB" sz="2400" u="sng" dirty="0" smtClean="0"/>
              <a:t>four components</a:t>
            </a:r>
            <a:r>
              <a:rPr lang="en-GB" sz="2400" dirty="0" smtClean="0"/>
              <a:t>, we measure the </a:t>
            </a:r>
            <a:r>
              <a:rPr lang="en-GB" sz="2400" b="1" dirty="0" smtClean="0"/>
              <a:t>OUTCOMES</a:t>
            </a:r>
            <a:r>
              <a:rPr lang="en-GB" sz="2400" dirty="0" smtClean="0"/>
              <a:t> (the change or benefit as a result of the project)</a:t>
            </a:r>
          </a:p>
          <a:p>
            <a:r>
              <a:rPr lang="en-GB" sz="2400" dirty="0" smtClean="0"/>
              <a:t>At the level of each of the </a:t>
            </a:r>
            <a:r>
              <a:rPr lang="en-GB" sz="2400" u="sng" dirty="0" smtClean="0"/>
              <a:t>eleven sub-components</a:t>
            </a:r>
            <a:r>
              <a:rPr lang="en-GB" sz="2400" dirty="0" smtClean="0"/>
              <a:t>, we measure the </a:t>
            </a:r>
            <a:r>
              <a:rPr lang="en-GB" sz="2400" b="1" dirty="0" smtClean="0"/>
              <a:t>OUTPUTS</a:t>
            </a:r>
            <a:r>
              <a:rPr lang="en-GB" sz="2400" dirty="0" smtClean="0"/>
              <a:t> (the products, services or facilities produced by the project) 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indicators should be </a:t>
            </a:r>
            <a:r>
              <a:rPr lang="en-GB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Specific, measurable, attributable, relevant, 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time-bound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each outcome and each output, we may monitor several parameters but choose just one </a:t>
            </a:r>
            <a:r>
              <a:rPr lang="en-GB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 Indicator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each indicator, we need to set a </a:t>
            </a:r>
            <a:r>
              <a:rPr lang="en-GB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a </a:t>
            </a:r>
            <a:r>
              <a:rPr lang="en-GB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83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68541"/>
              </p:ext>
            </p:extLst>
          </p:nvPr>
        </p:nvGraphicFramePr>
        <p:xfrm>
          <a:off x="228600" y="152400"/>
          <a:ext cx="8686800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8686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Project Development Objective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Objective</a:t>
                      </a:r>
                      <a:r>
                        <a:rPr lang="en-US" sz="240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extent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reliability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and </a:t>
                      </a:r>
                      <a:r>
                        <a:rPr lang="en-US" sz="2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accessibility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 and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strengthen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</a:t>
                      </a:r>
                      <a:r>
                        <a:rPr lang="en-US" sz="2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capacity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management institutions in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India.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16304"/>
              </p:ext>
            </p:extLst>
          </p:nvPr>
        </p:nvGraphicFramePr>
        <p:xfrm>
          <a:off x="228600" y="1828800"/>
          <a:ext cx="868680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4500840"/>
                <a:gridCol w="4185960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of the PDO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Indicator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extent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operational Hydromet stations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reliability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of data that are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digitized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accessibility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H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ydromet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stations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integrated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with on-line state and central databases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Strengthen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capacity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management institutions in India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water resource management institutions conducting water resource assessments as standard practice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74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8924" y="6324600"/>
            <a:ext cx="786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Specific, measurable, attributable, relevant, time-bound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74925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55372"/>
              </p:ext>
            </p:extLst>
          </p:nvPr>
        </p:nvGraphicFramePr>
        <p:xfrm>
          <a:off x="152400" y="1600200"/>
          <a:ext cx="8763000" cy="3195955"/>
        </p:xfrm>
        <a:graphic>
          <a:graphicData uri="http://schemas.openxmlformats.org/drawingml/2006/table">
            <a:tbl>
              <a:tblPr firstRow="1" firstCol="1" bandRow="1"/>
              <a:tblGrid>
                <a:gridCol w="8763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A</a:t>
                      </a: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Water Resources Data Systems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800" u="sng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Extent and reliability of water resources data improved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 indicator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Percentage of data that are </a:t>
                      </a:r>
                      <a:r>
                        <a:rPr lang="en-GB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digitized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1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40504"/>
              </p:ext>
            </p:extLst>
          </p:nvPr>
        </p:nvGraphicFramePr>
        <p:xfrm>
          <a:off x="76200" y="533400"/>
          <a:ext cx="8991600" cy="5870258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48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Hydromet</a:t>
                      </a:r>
                      <a:r>
                        <a:rPr lang="en-GB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acquisition networks established or upgraded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 output indicator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Number of Hydromet data acquisition systems operating as designed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output indicators [</a:t>
                      </a:r>
                      <a:r>
                        <a:rPr lang="en-GB" sz="24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broken down into: (a) real time (b) other automated; (c) mobile; and (d) other manual</a:t>
                      </a:r>
                      <a:r>
                        <a:rPr lang="en-GB" sz="2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weather recording stations [broken down between: (i) rain gauges; (ii) automatic weather stations]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water level monitoring facilities (rivers, dams/barrages, canals)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groundwater level monitoring facilities operating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barrages equipped with SCADA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water quality monitoring facilities operating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70335"/>
              </p:ext>
            </p:extLst>
          </p:nvPr>
        </p:nvGraphicFramePr>
        <p:xfrm>
          <a:off x="76200" y="76200"/>
          <a:ext cx="8991600" cy="461074"/>
        </p:xfrm>
        <a:graphic>
          <a:graphicData uri="http://schemas.openxmlformats.org/drawingml/2006/table">
            <a:tbl>
              <a:tblPr firstRow="1" firstCol="1" bandRow="1"/>
              <a:tblGrid>
                <a:gridCol w="8991600"/>
              </a:tblGrid>
              <a:tr h="461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</a:t>
                      </a: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Water Resources Data Acquisition </a:t>
                      </a:r>
                      <a:r>
                        <a:rPr lang="en-GB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1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1098</Words>
  <Application>Microsoft Office PowerPoint</Application>
  <PresentationFormat>On-screen Show (4:3)</PresentationFormat>
  <Paragraphs>273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Wingdings</vt:lpstr>
      <vt:lpstr>Office Theme</vt:lpstr>
      <vt:lpstr>National Hydrology Project</vt:lpstr>
      <vt:lpstr>PowerPoint Presentation</vt:lpstr>
      <vt:lpstr>PowerPoint Presentation</vt:lpstr>
      <vt:lpstr>PowerPoint Presentation</vt:lpstr>
      <vt:lpstr>PowerPoint Presentation</vt:lpstr>
      <vt:lpstr>M&amp;E at three levels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 on monitoring</vt:lpstr>
      <vt:lpstr>Setting baseline and targets</vt:lpstr>
      <vt:lpstr>Can we also evaluate impacts?</vt:lpstr>
      <vt:lpstr>NHP M&amp;E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wb259355</dc:creator>
  <cp:lastModifiedBy>Chabungbam Rajagopal Singh</cp:lastModifiedBy>
  <cp:revision>27</cp:revision>
  <dcterms:created xsi:type="dcterms:W3CDTF">2010-06-07T08:49:45Z</dcterms:created>
  <dcterms:modified xsi:type="dcterms:W3CDTF">2016-05-10T07:48:12Z</dcterms:modified>
</cp:coreProperties>
</file>